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669" r:id="rId3"/>
    <p:sldId id="653" r:id="rId4"/>
    <p:sldId id="654" r:id="rId5"/>
    <p:sldId id="655" r:id="rId6"/>
    <p:sldId id="657" r:id="rId7"/>
    <p:sldId id="670" r:id="rId8"/>
    <p:sldId id="658" r:id="rId9"/>
    <p:sldId id="660" r:id="rId10"/>
    <p:sldId id="659" r:id="rId11"/>
    <p:sldId id="663" r:id="rId12"/>
    <p:sldId id="661" r:id="rId13"/>
    <p:sldId id="664" r:id="rId14"/>
    <p:sldId id="665" r:id="rId15"/>
    <p:sldId id="671" r:id="rId16"/>
    <p:sldId id="666" r:id="rId17"/>
    <p:sldId id="672" r:id="rId18"/>
    <p:sldId id="673" r:id="rId19"/>
    <p:sldId id="674" r:id="rId20"/>
    <p:sldId id="675" r:id="rId21"/>
    <p:sldId id="676" r:id="rId22"/>
    <p:sldId id="677" r:id="rId23"/>
    <p:sldId id="687" r:id="rId24"/>
    <p:sldId id="686" r:id="rId25"/>
    <p:sldId id="678" r:id="rId26"/>
    <p:sldId id="679" r:id="rId27"/>
    <p:sldId id="680" r:id="rId28"/>
    <p:sldId id="682" r:id="rId29"/>
    <p:sldId id="688" r:id="rId30"/>
    <p:sldId id="683" r:id="rId31"/>
    <p:sldId id="684" r:id="rId32"/>
    <p:sldId id="68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4B183"/>
    <a:srgbClr val="FFE699"/>
    <a:srgbClr val="068CA0"/>
    <a:srgbClr val="8C5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7"/>
    <p:restoredTop sz="80163"/>
  </p:normalViewPr>
  <p:slideViewPr>
    <p:cSldViewPr snapToGrid="0" snapToObjects="1">
      <p:cViewPr varScale="1">
        <p:scale>
          <a:sx n="170" d="100"/>
          <a:sy n="170" d="100"/>
        </p:scale>
        <p:origin x="2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03:07:08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10679 10267 24575,'0'0'0</inkml:trace>
  <inkml:trace contextRef="#ctx0" brushRef="#br0" timeOffset="763">10679 10267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03:08:29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20651 4565 24575,'0'0'0</inkml:trace>
  <inkml:trace contextRef="#ctx0" brushRef="#br0" timeOffset="30545">20753 2854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0T04:10:48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16363 2471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992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355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30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697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807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010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33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791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763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66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47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2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936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8106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29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644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337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2544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24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6771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348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CCK:CHOLECYSTOKININ</a:t>
            </a:r>
          </a:p>
          <a:p>
            <a:r>
              <a:rPr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PYY:PEPTIDE YY</a:t>
            </a:r>
          </a:p>
          <a:p>
            <a:r>
              <a:rPr kumimoji="1" lang="en-US" altLang="ko-KR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PP:</a:t>
            </a:r>
            <a:r>
              <a:rPr kumimoji="1" lang="en-US" altLang="ko-KR" sz="1200" b="1" i="0" kern="1200" cap="all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Pancreatic polypeptide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554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3.xml"/><Relationship Id="rId9" Type="http://schemas.openxmlformats.org/officeDocument/2006/relationships/hyperlink" Target="http://alfre.dk/the-pleasure-center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hyperlink" Target="http://alfre.dk/the-pleasure-cente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tiff"/><Relationship Id="rId9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.tiff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tiff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hyperlink" Target="https://www.youtube.com/watch?v=hrf8FlVoR_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44.png"/><Relationship Id="rId4" Type="http://schemas.openxmlformats.org/officeDocument/2006/relationships/image" Target="../media/image2.tiff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49.png"/><Relationship Id="rId4" Type="http://schemas.openxmlformats.org/officeDocument/2006/relationships/image" Target="../media/image2.tiff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tiff"/><Relationship Id="rId7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 |  Fall 2020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09181" y="2120740"/>
            <a:ext cx="457368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Pleasure and desire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5BE332-C161-E140-A715-02B44C0B6C15}"/>
              </a:ext>
            </a:extLst>
          </p:cNvPr>
          <p:cNvSpPr/>
          <p:nvPr/>
        </p:nvSpPr>
        <p:spPr>
          <a:xfrm>
            <a:off x="6734116" y="6498351"/>
            <a:ext cx="36159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Many slides are modified from Tor D. Wager’s slides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45400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Brain stimulation and reward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텍스트 상자 13">
            <a:extLst>
              <a:ext uri="{FF2B5EF4-FFF2-40B4-BE49-F238E27FC236}">
                <a16:creationId xmlns:a16="http://schemas.microsoft.com/office/drawing/2014/main" id="{A4304E2E-0D3C-7D4E-A0E6-0F89E7B3906B}"/>
              </a:ext>
            </a:extLst>
          </p:cNvPr>
          <p:cNvSpPr txBox="1"/>
          <p:nvPr/>
        </p:nvSpPr>
        <p:spPr>
          <a:xfrm>
            <a:off x="508041" y="985226"/>
            <a:ext cx="7091639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Eating as an example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Hypothalamus: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Stimulation of lateral nuclei: eating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Stimulation of ventromedial area: satiety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Produces hunger-related hormones</a:t>
            </a:r>
          </a:p>
          <a:p>
            <a:pPr marL="1657350" lvl="3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ghrelin</a:t>
            </a:r>
          </a:p>
          <a:p>
            <a:pPr marL="1657350" lvl="3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insulin</a:t>
            </a:r>
          </a:p>
          <a:p>
            <a:pPr marL="1657350" lvl="3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leptin</a:t>
            </a:r>
          </a:p>
          <a:p>
            <a:pPr marL="1657350" lvl="3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PYY, CCK, PP</a:t>
            </a:r>
          </a:p>
          <a:p>
            <a:pPr marL="1657350" lvl="3" indent="-285750">
              <a:lnSpc>
                <a:spcPct val="160000"/>
              </a:lnSpc>
              <a:buFont typeface="Wingdings" charset="2"/>
              <a:buChar char="§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DRIVES or REWARDS?</a:t>
            </a:r>
          </a:p>
          <a:p>
            <a:pPr marL="1200150" lvl="2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Is lateral hypothalamus stimulation 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aversive ‘hunger’ or rewarding?</a:t>
            </a:r>
          </a:p>
          <a:p>
            <a:pPr marL="1657350" lvl="3" indent="-285750">
              <a:lnSpc>
                <a:spcPct val="160000"/>
              </a:lnSpc>
              <a:buFont typeface="Wingdings" charset="2"/>
              <a:buChar char="§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78902" y="1535520"/>
            <a:ext cx="6285372" cy="4242105"/>
            <a:chOff x="4878902" y="1535520"/>
            <a:chExt cx="6285372" cy="42421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7"/>
            <a:srcRect l="36324" t="25556" r="238" b="8140"/>
            <a:stretch/>
          </p:blipFill>
          <p:spPr>
            <a:xfrm>
              <a:off x="5752519" y="1535520"/>
              <a:ext cx="5411755" cy="4242105"/>
            </a:xfrm>
            <a:prstGeom prst="rect">
              <a:avLst/>
            </a:prstGeom>
          </p:spPr>
        </p:pic>
        <p:sp>
          <p:nvSpPr>
            <p:cNvPr id="10" name="텍스트 상자 9"/>
            <p:cNvSpPr txBox="1"/>
            <p:nvPr/>
          </p:nvSpPr>
          <p:spPr>
            <a:xfrm>
              <a:off x="4878902" y="4623760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b="1" dirty="0">
                  <a:solidFill>
                    <a:srgbClr val="068CA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Lateral hypothalamus</a:t>
              </a:r>
            </a:p>
            <a:p>
              <a:pPr algn="ctr"/>
              <a:r>
                <a:rPr kumimoji="1" lang="en-US" altLang="ko-KR" sz="1200" b="1" dirty="0">
                  <a:solidFill>
                    <a:srgbClr val="068CA0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(hunger center)</a:t>
              </a:r>
              <a:endParaRPr kumimoji="1" lang="ko-KR" altLang="en-US" sz="1200" b="1" dirty="0">
                <a:solidFill>
                  <a:srgbClr val="068CA0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3" name="텍스트 상자 32"/>
            <p:cNvSpPr txBox="1"/>
            <p:nvPr/>
          </p:nvSpPr>
          <p:spPr>
            <a:xfrm>
              <a:off x="6547949" y="4851238"/>
              <a:ext cx="2103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b="1">
                  <a:solidFill>
                    <a:srgbClr val="8C5684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ventromedial hypothalamus</a:t>
              </a:r>
              <a:endParaRPr kumimoji="1" lang="en-US" altLang="ko-KR" sz="1200" b="1" dirty="0">
                <a:solidFill>
                  <a:srgbClr val="8C5684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algn="ctr"/>
              <a:r>
                <a:rPr kumimoji="1" lang="en-US" altLang="ko-KR" sz="1200" b="1" dirty="0">
                  <a:solidFill>
                    <a:srgbClr val="8C5684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(satiety center)</a:t>
              </a:r>
              <a:endParaRPr kumimoji="1" lang="ko-KR" altLang="en-US" sz="1200" b="1" dirty="0">
                <a:solidFill>
                  <a:srgbClr val="8C5684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0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4945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Historical brain ‘reward’ centers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텍스트 상자 13">
            <a:extLst>
              <a:ext uri="{FF2B5EF4-FFF2-40B4-BE49-F238E27FC236}">
                <a16:creationId xmlns:a16="http://schemas.microsoft.com/office/drawing/2014/main" id="{A4304E2E-0D3C-7D4E-A0E6-0F89E7B3906B}"/>
              </a:ext>
            </a:extLst>
          </p:cNvPr>
          <p:cNvSpPr txBox="1"/>
          <p:nvPr/>
        </p:nvSpPr>
        <p:spPr>
          <a:xfrm>
            <a:off x="429469" y="865667"/>
            <a:ext cx="8831902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E.g., Lateral hypothalamus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Animals self-stimulate (Olds and Milner)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9"/>
              </a:rPr>
              <a:t>http://alfre.dk/the-pleasure-center/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4" name="lateralhypoth_selfstim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37134" y="1347202"/>
            <a:ext cx="6679225" cy="417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4945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Historical brain ‘reward’ centers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텍스트 상자 13">
            <a:extLst>
              <a:ext uri="{FF2B5EF4-FFF2-40B4-BE49-F238E27FC236}">
                <a16:creationId xmlns:a16="http://schemas.microsoft.com/office/drawing/2014/main" id="{A4304E2E-0D3C-7D4E-A0E6-0F89E7B3906B}"/>
              </a:ext>
            </a:extLst>
          </p:cNvPr>
          <p:cNvSpPr txBox="1"/>
          <p:nvPr/>
        </p:nvSpPr>
        <p:spPr>
          <a:xfrm>
            <a:off x="429469" y="865667"/>
            <a:ext cx="8831902" cy="733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E.g., Lateral hypothalamus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Animals self-stimulate (Olds and Milner)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7"/>
              </a:rPr>
              <a:t>http://alfre.dk/the-pleasure-center/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Other ‘reward’ centers:</a:t>
            </a:r>
          </a:p>
          <a:p>
            <a:pPr marL="742950" lvl="1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Septal nuclei</a:t>
            </a:r>
          </a:p>
          <a:p>
            <a:pPr marL="742950" lvl="1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Nucleus 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accumbens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(DA)</a:t>
            </a:r>
          </a:p>
          <a:p>
            <a:pPr marL="742950" lvl="1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Ventral tegmental area (DA system)</a:t>
            </a:r>
          </a:p>
          <a:p>
            <a:pPr marL="742950" lvl="1" indent="-285750">
              <a:lnSpc>
                <a:spcPct val="160000"/>
              </a:lnSpc>
              <a:buFont typeface="Wingdings" charset="2"/>
              <a:buChar char="§"/>
            </a:pPr>
            <a:endParaRPr lang="en-US" altLang="ko-KR" sz="9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‘Reward centers’: </a:t>
            </a:r>
            <a:b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Stimulation elicits pursuit of rewards</a:t>
            </a:r>
          </a:p>
          <a:p>
            <a:pPr marL="742950" lvl="1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Natural (food)</a:t>
            </a:r>
          </a:p>
          <a:p>
            <a:pPr marL="742950" lvl="1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Drug</a:t>
            </a:r>
          </a:p>
          <a:p>
            <a:pPr marL="742950" lvl="1" indent="-285750">
              <a:lnSpc>
                <a:spcPct val="160000"/>
              </a:lnSpc>
              <a:buFont typeface="Wingdings" charset="2"/>
              <a:buChar char="§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depend on satiety</a:t>
            </a:r>
          </a:p>
          <a:p>
            <a:pPr marL="742950" lvl="1" indent="-285750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233" y="1378137"/>
            <a:ext cx="2289783" cy="1924877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027741" y="3396654"/>
            <a:ext cx="20826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Apple SD Gothic Neo" charset="-127"/>
                <a:ea typeface="Apple SD Gothic Neo" charset="-127"/>
                <a:cs typeface="Apple SD Gothic Neo" charset="-127"/>
              </a:rPr>
              <a:t>SA: septal area</a:t>
            </a:r>
          </a:p>
          <a:p>
            <a:r>
              <a:rPr kumimoji="1" lang="en-US" altLang="ko-KR" sz="1400" dirty="0">
                <a:latin typeface="Apple SD Gothic Neo" charset="-127"/>
                <a:ea typeface="Apple SD Gothic Neo" charset="-127"/>
                <a:cs typeface="Apple SD Gothic Neo" charset="-127"/>
              </a:rPr>
              <a:t>VS: ventral striatum </a:t>
            </a:r>
            <a:br>
              <a:rPr kumimoji="1" lang="en-US" altLang="ko-KR" sz="1400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kumimoji="1" lang="en-US" altLang="ko-KR" sz="1400" dirty="0">
                <a:latin typeface="Apple SD Gothic Neo" charset="-127"/>
                <a:ea typeface="Apple SD Gothic Neo" charset="-127"/>
                <a:cs typeface="Apple SD Gothic Neo" charset="-127"/>
              </a:rPr>
              <a:t>       (nucleus </a:t>
            </a:r>
            <a:r>
              <a:rPr kumimoji="1" lang="en-US" altLang="ko-KR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accumbens</a:t>
            </a:r>
            <a:r>
              <a:rPr kumimoji="1" lang="en-US" altLang="ko-KR" sz="1400" dirty="0">
                <a:latin typeface="Apple SD Gothic Neo" charset="-127"/>
                <a:ea typeface="Apple SD Gothic Neo" charset="-127"/>
                <a:cs typeface="Apple SD Gothic Neo" charset="-127"/>
              </a:rPr>
              <a:t>)</a:t>
            </a:r>
            <a:endParaRPr kumimoji="1" lang="ko-KR" altLang="en-US" sz="1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1" name="Picture 3" descr="37_dopamina_sist.jpg">
            <a:extLst>
              <a:ext uri="{FF2B5EF4-FFF2-40B4-BE49-F238E27FC236}">
                <a16:creationId xmlns:a16="http://schemas.microsoft.com/office/drawing/2014/main" id="{644BC855-0CAE-8946-861C-027B4A1FF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965" y="494147"/>
            <a:ext cx="2368179" cy="21882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3965" y="2742372"/>
            <a:ext cx="4746927" cy="3954490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1451" y="2960072"/>
            <a:ext cx="12203304" cy="1143000"/>
          </a:xfrm>
          <a:prstGeom prst="rect">
            <a:avLst/>
          </a:prstGeom>
          <a:solidFill>
            <a:srgbClr val="FFD966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latin typeface="Apple SD Gothic Neo" charset="-127"/>
                <a:ea typeface="Apple SD Gothic Neo" charset="-127"/>
                <a:cs typeface="Apple SD Gothic Neo" charset="-127"/>
              </a:rPr>
              <a:t>But does it feel good?</a:t>
            </a:r>
            <a:endParaRPr lang="en-US" sz="35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04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4277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‘False pleasure electrodes’?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Portenoy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et al., 1986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텍스트 상자 13">
            <a:extLst>
              <a:ext uri="{FF2B5EF4-FFF2-40B4-BE49-F238E27FC236}">
                <a16:creationId xmlns:a16="http://schemas.microsoft.com/office/drawing/2014/main" id="{A4304E2E-0D3C-7D4E-A0E6-0F89E7B3906B}"/>
              </a:ext>
            </a:extLst>
          </p:cNvPr>
          <p:cNvSpPr txBox="1"/>
          <p:nvPr/>
        </p:nvSpPr>
        <p:spPr>
          <a:xfrm>
            <a:off x="455632" y="1013976"/>
            <a:ext cx="8862540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Woman (40 </a:t>
            </a:r>
            <a:r>
              <a:rPr lang="en-US" altLang="ko-KR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yrs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-old)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 1980s study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Thalamic electrode to control pain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1200150" lvl="2" indent="-285750">
              <a:lnSpc>
                <a:spcPct val="160000"/>
              </a:lnSpc>
              <a:buFont typeface="Wingdings" charset="2"/>
              <a:buChar char="ü"/>
            </a:pPr>
            <a:r>
              <a:rPr lang="en-US" altLang="ko-KR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"At its most frequent, the patient self-stimulated throughout the day, </a:t>
            </a:r>
            <a:br>
              <a:rPr lang="en-US" altLang="ko-KR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neglecting personal hygiene and family commitments” </a:t>
            </a:r>
          </a:p>
          <a:p>
            <a:pPr marL="1200150" lvl="2" indent="-285750">
              <a:lnSpc>
                <a:spcPct val="160000"/>
              </a:lnSpc>
              <a:buFont typeface="Wingdings" charset="2"/>
              <a:buChar char="ü"/>
            </a:pPr>
            <a:r>
              <a:rPr lang="en-US" altLang="ko-KR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“Though sexual arousal was prominent, no orgasm occurred" </a:t>
            </a:r>
          </a:p>
          <a:p>
            <a:pPr marL="1200150" lvl="2" indent="-285750">
              <a:lnSpc>
                <a:spcPct val="160000"/>
              </a:lnSpc>
              <a:buFont typeface="Wingdings" charset="2"/>
              <a:buChar char="ü"/>
            </a:pPr>
            <a:r>
              <a:rPr lang="en-US" altLang="ko-KR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“She described erotic sensations often intermixed with an undercurrent of anxiety. She also noted extreme thirst, drinking copiously during the session, and alternating generalized hot and cold sensations" 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They seem related to “pleasure”, but it’s unclear that they really caused “pleasure”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Alternative explanation: compulsive “wanting”?</a:t>
            </a:r>
          </a:p>
        </p:txBody>
      </p:sp>
      <p:pic>
        <p:nvPicPr>
          <p:cNvPr id="20" name="Picture 4" descr="ian10553_fm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230" y="686365"/>
            <a:ext cx="1537101" cy="17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7766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Liking and wanting: Two building blocks of reward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Berridge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2009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29814" y="1824955"/>
            <a:ext cx="3605128" cy="1066800"/>
            <a:chOff x="2980728" y="1824955"/>
            <a:chExt cx="3605128" cy="1066800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980728" y="2173689"/>
              <a:ext cx="1295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tx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Emotion</a:t>
              </a:r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504727" y="1824955"/>
              <a:ext cx="2081129" cy="1066800"/>
            </a:xfrm>
            <a:prstGeom prst="rect">
              <a:avLst/>
            </a:prstGeom>
            <a:noFill/>
            <a:ln w="5715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auto">
            <a:xfrm>
              <a:off x="4531941" y="2038950"/>
              <a:ext cx="2043029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latin typeface="Apple SD Gothic Neo" charset="-127"/>
                  <a:ea typeface="Apple SD Gothic Neo" charset="-127"/>
                  <a:cs typeface="Apple SD Gothic Neo" charset="-127"/>
                </a:rPr>
                <a:t> Positive affect </a:t>
              </a:r>
              <a:br>
                <a:rPr lang="en-US" dirty="0">
                  <a:latin typeface="Apple SD Gothic Neo" charset="-127"/>
                  <a:ea typeface="Apple SD Gothic Neo" charset="-127"/>
                  <a:cs typeface="Apple SD Gothic Neo" charset="-127"/>
                </a:rPr>
              </a:br>
              <a:r>
                <a:rPr lang="en-US" dirty="0">
                  <a:latin typeface="Apple SD Gothic Neo" charset="-127"/>
                  <a:ea typeface="Apple SD Gothic Neo" charset="-127"/>
                  <a:cs typeface="Apple SD Gothic Neo" charset="-127"/>
                </a:rPr>
                <a:t>(reward)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588371" y="3003608"/>
            <a:ext cx="3858984" cy="1793147"/>
            <a:chOff x="2739285" y="3003608"/>
            <a:chExt cx="3858984" cy="1793147"/>
          </a:xfrm>
        </p:grpSpPr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2739285" y="4005504"/>
              <a:ext cx="1524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latin typeface="Apple SD Gothic Neo" charset="-127"/>
                  <a:ea typeface="Apple SD Gothic Neo" charset="-127"/>
                  <a:cs typeface="Apple SD Gothic Neo" charset="-127"/>
                </a:rPr>
                <a:t> </a:t>
              </a:r>
              <a:r>
                <a:rPr lang="en-US">
                  <a:solidFill>
                    <a:schemeClr val="tx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Building  </a:t>
              </a:r>
              <a:br>
                <a:rPr lang="en-US">
                  <a:solidFill>
                    <a:schemeClr val="tx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</a:br>
              <a:r>
                <a:rPr lang="en-US">
                  <a:solidFill>
                    <a:schemeClr val="tx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Blocks</a:t>
              </a:r>
              <a:endParaRPr lang="en-US" dirty="0">
                <a:solidFill>
                  <a:schemeClr val="tx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482954" y="3003608"/>
              <a:ext cx="2115315" cy="1793147"/>
              <a:chOff x="4482954" y="3003608"/>
              <a:chExt cx="2115315" cy="1793147"/>
            </a:xfrm>
          </p:grpSpPr>
          <p:sp>
            <p:nvSpPr>
              <p:cNvPr id="17" name="Rectangle 6"/>
              <p:cNvSpPr>
                <a:spLocks noChangeArrowheads="1"/>
              </p:cNvSpPr>
              <p:nvPr/>
            </p:nvSpPr>
            <p:spPr bwMode="auto">
              <a:xfrm>
                <a:off x="4504727" y="3653755"/>
                <a:ext cx="685800" cy="1143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</p:txBody>
          </p:sp>
          <p:sp>
            <p:nvSpPr>
              <p:cNvPr id="18" name="Rectangle 8"/>
              <p:cNvSpPr>
                <a:spLocks noChangeArrowheads="1"/>
              </p:cNvSpPr>
              <p:nvPr/>
            </p:nvSpPr>
            <p:spPr bwMode="auto">
              <a:xfrm>
                <a:off x="5879812" y="3653755"/>
                <a:ext cx="685800" cy="1143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</p:txBody>
          </p:sp>
          <p:sp>
            <p:nvSpPr>
              <p:cNvPr id="27" name="Text Box 28"/>
              <p:cNvSpPr txBox="1">
                <a:spLocks noChangeArrowheads="1"/>
              </p:cNvSpPr>
              <p:nvPr/>
            </p:nvSpPr>
            <p:spPr bwMode="auto">
              <a:xfrm>
                <a:off x="5801654" y="4096227"/>
                <a:ext cx="796615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 </a:t>
                </a:r>
                <a:r>
                  <a:rPr lang="ja-JP" alt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‘</a:t>
                </a:r>
                <a:r>
                  <a:rPr 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Want</a:t>
                </a:r>
                <a:r>
                  <a:rPr lang="ja-JP" alt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’</a:t>
                </a:r>
                <a:endParaRPr lang="en-US" sz="1600" dirty="0"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4482954" y="4096227"/>
                <a:ext cx="685801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>
                    <a:latin typeface="Apple SD Gothic Neo" charset="-127"/>
                    <a:ea typeface="Apple SD Gothic Neo" charset="-127"/>
                    <a:cs typeface="Apple SD Gothic Neo" charset="-127"/>
                  </a:rPr>
                  <a:t> </a:t>
                </a:r>
                <a:r>
                  <a:rPr lang="ja-JP" alt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‘</a:t>
                </a:r>
                <a:r>
                  <a:rPr 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Like</a:t>
                </a:r>
                <a:r>
                  <a:rPr lang="ja-JP" alt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’</a:t>
                </a:r>
                <a:endParaRPr lang="en-US" sz="1600" dirty="0"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H="1">
                <a:off x="4888711" y="3003608"/>
                <a:ext cx="280044" cy="5382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/>
              <p:cNvCxnSpPr/>
              <p:nvPr/>
            </p:nvCxnSpPr>
            <p:spPr>
              <a:xfrm>
                <a:off x="5921397" y="3003608"/>
                <a:ext cx="280044" cy="5382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9326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0" y="2493721"/>
            <a:ext cx="12191999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algn="ctr"/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Roles of opioid and dopamine systems in wanting and liking</a:t>
            </a:r>
          </a:p>
          <a:p>
            <a:pPr algn="ctr"/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457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Measuring wanting and liking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7363" y="1069183"/>
            <a:ext cx="3677610" cy="517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Measuring wanting…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is not easy</a:t>
            </a:r>
            <a:r>
              <a:rPr lang="mr-IN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…</a:t>
            </a:r>
            <a:endParaRPr lang="en-US" altLang="ko-KR" sz="2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Look at pursuit, consumption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altLang="ko-KR" sz="2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b="1" dirty="0">
                <a:latin typeface="Apple SD Gothic Neo" charset="-127"/>
                <a:ea typeface="Apple SD Gothic Neo" charset="-127"/>
                <a:cs typeface="Apple SD Gothic Neo" charset="-127"/>
              </a:rPr>
              <a:t>Animals: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Nose pokes for reward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altLang="ko-KR" sz="2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b="1" dirty="0">
                <a:latin typeface="Apple SD Gothic Neo" charset="-127"/>
                <a:ea typeface="Apple SD Gothic Neo" charset="-127"/>
                <a:cs typeface="Apple SD Gothic Neo" charset="-127"/>
              </a:rPr>
              <a:t>Humans: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Craving measures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Choices, pursuit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ko-KR" altLang="en-US" sz="20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1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457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Measuring wanting and liking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7364" y="1069183"/>
            <a:ext cx="4734094" cy="17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Measuring liking…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‘Liking’ &amp; ‘Disliking’ expressions to taste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Reflect palatability of physiological hunger, learning, &amp; brain hedonics</a:t>
            </a:r>
          </a:p>
        </p:txBody>
      </p:sp>
      <p:pic>
        <p:nvPicPr>
          <p:cNvPr id="12" name="tastereactions2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1430513"/>
            <a:ext cx="5442857" cy="40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Hyper-dopamine mutant mouse ‘wants’ rewards more</a:t>
            </a:r>
            <a:b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</a:b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14" y="1076711"/>
            <a:ext cx="3801849" cy="2970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4615541" y="825721"/>
            <a:ext cx="6585859" cy="145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Dopamine transporter (DAT) knockdown mutation </a:t>
            </a:r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Extra dopamine signal</a:t>
            </a:r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Less dopamine transporter for reuptake (10%)</a:t>
            </a:r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More dopamine in the synapse  (70%)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0028" y="2654990"/>
            <a:ext cx="4000382" cy="3355943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793558" y="2180530"/>
            <a:ext cx="2595582" cy="743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9875" lvl="1" indent="-260350">
              <a:lnSpc>
                <a:spcPct val="120000"/>
              </a:lnSpc>
              <a:buFont typeface="Wingdings" charset="2"/>
              <a:buChar char="§"/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Eat more, weigh more</a:t>
            </a:r>
          </a:p>
          <a:p>
            <a:pPr marL="269875" lvl="1" indent="-260350">
              <a:lnSpc>
                <a:spcPct val="120000"/>
              </a:lnSpc>
              <a:buFont typeface="Wingdings" charset="2"/>
              <a:buChar char="§"/>
            </a:pPr>
            <a:endParaRPr lang="en-US" altLang="ko-KR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937" y="3377605"/>
            <a:ext cx="4325244" cy="3272141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172909" y="2183469"/>
            <a:ext cx="340509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lvl="1">
              <a:lnSpc>
                <a:spcPct val="120000"/>
              </a:lnSpc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, more motivated, better learning</a:t>
            </a:r>
          </a:p>
          <a:p>
            <a:pPr marL="269875" lvl="1" indent="-260350">
              <a:lnSpc>
                <a:spcPct val="120000"/>
              </a:lnSpc>
              <a:buFont typeface="Wingdings" charset="2"/>
              <a:buChar char="§"/>
            </a:pPr>
            <a:endParaRPr lang="en-US" altLang="ko-KR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580" y="2724023"/>
            <a:ext cx="3472527" cy="403285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793558" y="2519068"/>
            <a:ext cx="243688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9875" lvl="1" indent="-260350">
              <a:lnSpc>
                <a:spcPct val="120000"/>
              </a:lnSpc>
              <a:buFont typeface="Wingdings" charset="2"/>
              <a:buChar char="§"/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But decrease “liking”</a:t>
            </a:r>
            <a:b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reactions</a:t>
            </a:r>
          </a:p>
        </p:txBody>
      </p:sp>
    </p:spTree>
    <p:extLst>
      <p:ext uri="{BB962C8B-B14F-4D97-AF65-F5344CB8AC3E}">
        <p14:creationId xmlns:p14="http://schemas.microsoft.com/office/powerpoint/2010/main" val="9144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Dopamine lesion impairs ‘wanting’: Rodents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1784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charset="0"/>
              <a:buChar char="•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Mesolimbic dopamine is </a:t>
            </a:r>
            <a:r>
              <a:rPr lang="en-US" sz="1800" b="1" dirty="0">
                <a:latin typeface="Apple SD Gothic Neo" charset="-127"/>
                <a:ea typeface="Apple SD Gothic Neo" charset="-127"/>
                <a:cs typeface="Apple SD Gothic Neo" charset="-127"/>
              </a:rPr>
              <a:t>not needed </a:t>
            </a: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for normal ‘liking’ reactions to sensory pleasure (</a:t>
            </a:r>
            <a:r>
              <a:rPr lang="en-US" sz="1800" dirty="0" err="1">
                <a:latin typeface="Apple SD Gothic Neo" charset="-127"/>
                <a:ea typeface="Apple SD Gothic Neo" charset="-127"/>
                <a:cs typeface="Apple SD Gothic Neo" charset="-127"/>
              </a:rPr>
              <a:t>Berridge</a:t>
            </a: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 and Robinson, 1998; </a:t>
            </a:r>
            <a:r>
              <a:rPr lang="en-US" sz="1800" dirty="0" err="1">
                <a:latin typeface="Apple SD Gothic Neo" charset="-127"/>
                <a:ea typeface="Apple SD Gothic Neo" charset="-127"/>
                <a:cs typeface="Apple SD Gothic Neo" charset="-127"/>
              </a:rPr>
              <a:t>Berridge</a:t>
            </a: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 et al., 1989).  </a:t>
            </a:r>
          </a:p>
          <a:p>
            <a:pPr marL="285750" indent="-285750" algn="l">
              <a:lnSpc>
                <a:spcPct val="120000"/>
              </a:lnSpc>
              <a:buFont typeface="Arial" charset="0"/>
              <a:buChar char="•"/>
            </a:pPr>
            <a:endParaRPr lang="en-US" sz="18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 algn="l">
              <a:lnSpc>
                <a:spcPct val="120000"/>
              </a:lnSpc>
              <a:buFont typeface="Arial" charset="0"/>
              <a:buChar char="•"/>
            </a:pPr>
            <a:r>
              <a:rPr lang="en-US" sz="1800" b="1" dirty="0">
                <a:latin typeface="Apple SD Gothic Neo" charset="-127"/>
                <a:ea typeface="Apple SD Gothic Neo" charset="-127"/>
                <a:cs typeface="Apple SD Gothic Neo" charset="-127"/>
              </a:rPr>
              <a:t>DA lesions:  </a:t>
            </a: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6-hydroxydopamine neurotoxin </a:t>
            </a: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leave </a:t>
            </a:r>
            <a:r>
              <a:rPr lang="en-US" sz="1800" b="1" dirty="0">
                <a:latin typeface="Apple SD Gothic Neo" charset="-127"/>
                <a:ea typeface="Apple SD Gothic Neo" charset="-127"/>
                <a:cs typeface="Apple SD Gothic Neo" charset="-127"/>
              </a:rPr>
              <a:t>‘liking’ reactions to sweetness </a:t>
            </a: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intact and unimpaired. </a:t>
            </a: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Normal learning to avoid a sweet taste paired with sickness </a:t>
            </a: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Able to learn new cues for where to obtain sucrose (Cannon and </a:t>
            </a:r>
            <a:r>
              <a:rPr lang="en-US" sz="1800" dirty="0" err="1">
                <a:latin typeface="Apple SD Gothic Neo" charset="-127"/>
                <a:ea typeface="Apple SD Gothic Neo" charset="-127"/>
                <a:cs typeface="Apple SD Gothic Neo" charset="-127"/>
              </a:rPr>
              <a:t>Palmiter</a:t>
            </a: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, 2003). </a:t>
            </a: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endParaRPr lang="en-US" sz="18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Abolished voluntary eating and drinking</a:t>
            </a: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Motivational apathy</a:t>
            </a:r>
          </a:p>
        </p:txBody>
      </p:sp>
    </p:spTree>
    <p:extLst>
      <p:ext uri="{BB962C8B-B14F-4D97-AF65-F5344CB8AC3E}">
        <p14:creationId xmlns:p14="http://schemas.microsoft.com/office/powerpoint/2010/main" val="11863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0" y="2493721"/>
            <a:ext cx="12191999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algn="ctr"/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Opioid and dopamine systems</a:t>
            </a:r>
          </a:p>
          <a:p>
            <a:pPr algn="ctr"/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Dopamine and ‘wanting’: Human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1784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charset="0"/>
              <a:buChar char="•"/>
            </a:pPr>
            <a:r>
              <a:rPr lang="en-US" sz="1800" b="1" dirty="0">
                <a:latin typeface="Apple SD Gothic Neo" charset="-127"/>
                <a:ea typeface="Apple SD Gothic Neo" charset="-127"/>
                <a:cs typeface="Apple SD Gothic Neo" charset="-127"/>
              </a:rPr>
              <a:t>Parkinson’s patients:</a:t>
            </a: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 DA pathology (loss of nigrostriatal DA)</a:t>
            </a: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normal ratings of pleasure to sweet tastes </a:t>
            </a:r>
            <a:r>
              <a:rPr lang="en-US" sz="1600" dirty="0">
                <a:latin typeface="Apple SD Gothic Neo" charset="-127"/>
                <a:ea typeface="Apple SD Gothic Neo" charset="-127"/>
                <a:cs typeface="Apple SD Gothic Neo" charset="-127"/>
              </a:rPr>
              <a:t>(Sienkiewicz-</a:t>
            </a:r>
            <a:r>
              <a:rPr lang="en-US" sz="1600" dirty="0" err="1">
                <a:latin typeface="Apple SD Gothic Neo" charset="-127"/>
                <a:ea typeface="Apple SD Gothic Neo" charset="-127"/>
                <a:cs typeface="Apple SD Gothic Neo" charset="-127"/>
              </a:rPr>
              <a:t>Jarosz</a:t>
            </a:r>
            <a:r>
              <a:rPr lang="en-US" sz="1600" dirty="0">
                <a:latin typeface="Apple SD Gothic Neo" charset="-127"/>
                <a:ea typeface="Apple SD Gothic Neo" charset="-127"/>
                <a:cs typeface="Apple SD Gothic Neo" charset="-127"/>
              </a:rPr>
              <a:t> et al., 2005)</a:t>
            </a: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preference for ice cream and other sweet foods </a:t>
            </a:r>
            <a:r>
              <a:rPr lang="en-US" sz="1600" dirty="0">
                <a:latin typeface="Apple SD Gothic Neo" charset="-127"/>
                <a:ea typeface="Apple SD Gothic Neo" charset="-127"/>
                <a:cs typeface="Apple SD Gothic Neo" charset="-127"/>
              </a:rPr>
              <a:t>(Meyers et al., 2010; Sienkiewicz-</a:t>
            </a:r>
            <a:r>
              <a:rPr lang="en-US" sz="1600" dirty="0" err="1">
                <a:latin typeface="Apple SD Gothic Neo" charset="-127"/>
                <a:ea typeface="Apple SD Gothic Neo" charset="-127"/>
                <a:cs typeface="Apple SD Gothic Neo" charset="-127"/>
              </a:rPr>
              <a:t>Jarosz</a:t>
            </a:r>
            <a:r>
              <a:rPr lang="en-US" sz="1600" dirty="0">
                <a:latin typeface="Apple SD Gothic Neo" charset="-127"/>
                <a:ea typeface="Apple SD Gothic Neo" charset="-127"/>
                <a:cs typeface="Apple SD Gothic Neo" charset="-127"/>
              </a:rPr>
              <a:t> et al., 2013)</a:t>
            </a:r>
            <a:endParaRPr lang="en-US" sz="18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600" dirty="0">
                <a:latin typeface="Apple SD Gothic Neo" charset="-127"/>
                <a:ea typeface="Apple SD Gothic Neo" charset="-127"/>
                <a:cs typeface="Apple SD Gothic Neo" charset="-127"/>
              </a:rPr>
              <a:t>Often compulsive gambling and shopping after DA treatment 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(e.g., </a:t>
            </a: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Voon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 et al. 2010)</a:t>
            </a:r>
            <a:endParaRPr lang="en-US" sz="1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 algn="l">
              <a:lnSpc>
                <a:spcPct val="120000"/>
              </a:lnSpc>
              <a:buFont typeface="Arial" charset="0"/>
              <a:buChar char="•"/>
            </a:pPr>
            <a:endParaRPr lang="en-US" sz="18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 algn="l">
              <a:lnSpc>
                <a:spcPct val="120000"/>
              </a:lnSpc>
              <a:buFont typeface="Arial" charset="0"/>
              <a:buChar char="•"/>
            </a:pPr>
            <a:r>
              <a:rPr lang="en-US" sz="1800" b="1" dirty="0">
                <a:latin typeface="Apple SD Gothic Neo" charset="-127"/>
                <a:ea typeface="Apple SD Gothic Neo" charset="-127"/>
                <a:cs typeface="Apple SD Gothic Neo" charset="-127"/>
              </a:rPr>
              <a:t>Schizophrenics:</a:t>
            </a: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 thought to have problems in striatal DA</a:t>
            </a: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Normal emotion ratings to pleasant and unpleasant images</a:t>
            </a:r>
          </a:p>
          <a:p>
            <a:pPr marL="742950" lvl="1" indent="-285750" algn="l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Apple SD Gothic Neo" charset="-127"/>
                <a:ea typeface="Apple SD Gothic Neo" charset="-127"/>
                <a:cs typeface="Apple SD Gothic Neo" charset="-127"/>
              </a:rPr>
              <a:t>‘Negative symptoms’ include apathy and </a:t>
            </a:r>
            <a:r>
              <a:rPr lang="en-US" sz="1800" dirty="0" err="1">
                <a:latin typeface="Apple SD Gothic Neo" charset="-127"/>
                <a:ea typeface="Apple SD Gothic Neo" charset="-127"/>
                <a:cs typeface="Apple SD Gothic Neo" charset="-127"/>
              </a:rPr>
              <a:t>amotivation</a:t>
            </a:r>
            <a:endParaRPr lang="en-US" sz="18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 algn="l">
              <a:lnSpc>
                <a:spcPct val="120000"/>
              </a:lnSpc>
              <a:buFont typeface="Arial" charset="0"/>
              <a:buChar char="•"/>
            </a:pPr>
            <a:endParaRPr lang="en-US" sz="1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Where is the pleasure? 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Berridge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et al., 2009; 2013; 2015 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76" y="950195"/>
            <a:ext cx="4844789" cy="3832937"/>
          </a:xfrm>
          <a:prstGeom prst="rect">
            <a:avLst/>
          </a:prstGeom>
        </p:spPr>
      </p:pic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5489364" y="763189"/>
            <a:ext cx="6156071" cy="1498311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Opioid agonist (DAMGO) microinjections in hedonic hotspots (nucleus </a:t>
            </a:r>
            <a:r>
              <a:rPr lang="en-US" sz="1800" dirty="0" err="1">
                <a:solidFill>
                  <a:srgbClr val="000000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accumbens</a:t>
            </a:r>
            <a:r>
              <a:rPr lang="en-US" sz="1800" dirty="0">
                <a:solidFill>
                  <a:srgbClr val="000000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shell or ventral pallidum): Increases </a:t>
            </a:r>
            <a:r>
              <a:rPr lang="ja-JP" altLang="en-US" sz="1800" dirty="0">
                <a:solidFill>
                  <a:srgbClr val="000000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‘</a:t>
            </a:r>
            <a:r>
              <a:rPr lang="en-US" sz="1800" dirty="0">
                <a:solidFill>
                  <a:srgbClr val="000000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liking</a:t>
            </a:r>
            <a:r>
              <a:rPr lang="ja-JP" altLang="en-US" sz="1800" dirty="0">
                <a:solidFill>
                  <a:srgbClr val="000000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’</a:t>
            </a:r>
            <a:r>
              <a:rPr lang="en-US" sz="1800" dirty="0">
                <a:solidFill>
                  <a:srgbClr val="000000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reactions to sweetness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826" y="2498998"/>
            <a:ext cx="7033149" cy="43187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14" y="4234651"/>
            <a:ext cx="3897993" cy="225673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9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Where is the pleasure? 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Castro &amp;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Berridge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, 2017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29" y="816785"/>
            <a:ext cx="6857541" cy="43450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427" y="745828"/>
            <a:ext cx="4001278" cy="277913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6980" y="3791619"/>
            <a:ext cx="3995596" cy="2779297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3427" y="3791619"/>
            <a:ext cx="4001278" cy="2779297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209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Good video lecture by Kent </a:t>
            </a:r>
            <a:r>
              <a:rPr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Berridge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325237-7BA5-5741-A660-C6392F34AA97}"/>
              </a:ext>
            </a:extLst>
          </p:cNvPr>
          <p:cNvSpPr/>
          <p:nvPr/>
        </p:nvSpPr>
        <p:spPr>
          <a:xfrm>
            <a:off x="545412" y="1122457"/>
            <a:ext cx="4334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7"/>
              </a:rPr>
              <a:t>https://www.youtube.com/watch?v=hrf8FlVoR_I</a:t>
            </a:r>
            <a:endParaRPr lang="en-US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1612F-AC11-E442-A1D0-2E7D3CCFFC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5121" y="1605337"/>
            <a:ext cx="7661758" cy="46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6787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But do opioid drugs really induce pleasure? 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26201E-3A94-FE46-B879-1A22B12EA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23" y="1014974"/>
            <a:ext cx="5856412" cy="20593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F8C819-277D-1C42-95BF-32D52756E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897" y="1842374"/>
            <a:ext cx="6346491" cy="48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What’s missing? 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21327" y="10621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Observing natural firing patterns, rather than drug injection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Conscious pleasure?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Other forms of pleasure beyond simple sensory pleasures?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Other areas that are also important? </a:t>
            </a:r>
          </a:p>
        </p:txBody>
      </p:sp>
    </p:spTree>
    <p:extLst>
      <p:ext uri="{BB962C8B-B14F-4D97-AF65-F5344CB8AC3E}">
        <p14:creationId xmlns:p14="http://schemas.microsoft.com/office/powerpoint/2010/main" val="211573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0" y="2493721"/>
            <a:ext cx="12191999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algn="ctr"/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Conscious pleasure as a common currency</a:t>
            </a:r>
          </a:p>
          <a:p>
            <a:pPr algn="ctr"/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0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Common currency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21327" y="10621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Would you rather have the pleasure of a Mocha Frappuccino with a friend or the pleasure of going to class?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endParaRPr lang="en-US" sz="1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How do you integrate those different concepts into one representation of value?</a:t>
            </a:r>
          </a:p>
          <a:p>
            <a:pPr algn="l">
              <a:lnSpc>
                <a:spcPct val="150000"/>
              </a:lnSpc>
            </a:pPr>
            <a:endParaRPr lang="en-US" sz="1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“Beauty is a candy bar”; “Happiness is a hot fudge sundae.”</a:t>
            </a:r>
            <a:endParaRPr lang="en-US" sz="20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216490" y="5637388"/>
            <a:ext cx="959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Cacioppo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 et al., 2012; </a:t>
            </a: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Georgiadis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 and </a:t>
            </a: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Kringelbach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, 2012; </a:t>
            </a: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Kringelbach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 et al., 2012; Parsons et al., 2010; </a:t>
            </a: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Salimpoor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 et al., 2011; </a:t>
            </a:r>
            <a:b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Vartanian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 and </a:t>
            </a: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Skov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, 2014; </a:t>
            </a: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Veldhuizen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 et al., 2010; </a:t>
            </a: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Vuust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 and </a:t>
            </a:r>
            <a:r>
              <a:rPr lang="en-US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Kringelbach</a:t>
            </a:r>
            <a:r>
              <a:rPr lang="en-US" sz="1400" dirty="0">
                <a:latin typeface="Apple SD Gothic Neo" charset="-127"/>
                <a:ea typeface="Apple SD Gothic Neo" charset="-127"/>
                <a:cs typeface="Apple SD Gothic Neo" charset="-127"/>
              </a:rPr>
              <a:t>, 2010; Xu et al., </a:t>
            </a:r>
            <a:r>
              <a:rPr lang="tr-TR" sz="1400" dirty="0">
                <a:latin typeface="Apple SD Gothic Neo" charset="-127"/>
                <a:ea typeface="Apple SD Gothic Neo" charset="-127"/>
                <a:cs typeface="Apple SD Gothic Neo" charset="-127"/>
              </a:rPr>
              <a:t>2011; Zeki </a:t>
            </a:r>
            <a:r>
              <a:rPr lang="tr-TR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and</a:t>
            </a:r>
            <a:r>
              <a:rPr lang="tr-TR" sz="140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tr-TR" sz="1400" dirty="0" err="1">
                <a:latin typeface="Apple SD Gothic Neo" charset="-127"/>
                <a:ea typeface="Apple SD Gothic Neo" charset="-127"/>
                <a:cs typeface="Apple SD Gothic Neo" charset="-127"/>
              </a:rPr>
              <a:t>Romaya</a:t>
            </a:r>
            <a:r>
              <a:rPr lang="tr-TR" sz="1400" dirty="0">
                <a:latin typeface="Apple SD Gothic Neo" charset="-127"/>
                <a:ea typeface="Apple SD Gothic Neo" charset="-127"/>
                <a:cs typeface="Apple SD Gothic Neo" charset="-127"/>
              </a:rPr>
              <a:t>, 2010</a:t>
            </a:r>
            <a:endParaRPr lang="en-US" sz="14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endParaRPr lang="en-US" sz="1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0264" y="4795604"/>
            <a:ext cx="2269443" cy="12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VMPFC: valuation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Chib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et al., 2009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712" y="987154"/>
            <a:ext cx="4070339" cy="53830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b="49940"/>
          <a:stretch/>
        </p:blipFill>
        <p:spPr>
          <a:xfrm>
            <a:off x="452875" y="4501284"/>
            <a:ext cx="6301252" cy="1868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7857" y="1217050"/>
            <a:ext cx="3317009" cy="28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5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69C388-83CD-2C49-B6EB-7060B087C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4006" y="2822902"/>
            <a:ext cx="5081430" cy="28018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85705C-64B3-F349-946A-A10D5418B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127" y="1653101"/>
            <a:ext cx="5099155" cy="7874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E7B8F1-721B-2C46-B6CC-53F5C7EC51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718" y="485710"/>
            <a:ext cx="4581281" cy="1312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EE39AC-28B9-2340-943D-10AC14ED2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718" y="1798015"/>
            <a:ext cx="5708282" cy="44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47275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Opioid and dopamine systems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A4304E2E-0D3C-7D4E-A0E6-0F89E7B3906B}"/>
              </a:ext>
            </a:extLst>
          </p:cNvPr>
          <p:cNvSpPr txBox="1"/>
          <p:nvPr/>
        </p:nvSpPr>
        <p:spPr>
          <a:xfrm>
            <a:off x="788213" y="991999"/>
            <a:ext cx="10689914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Families of neurotransmitters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2" name="Picture 4" descr="Transmitters.png">
            <a:extLst>
              <a:ext uri="{FF2B5EF4-FFF2-40B4-BE49-F238E27FC236}">
                <a16:creationId xmlns:a16="http://schemas.microsoft.com/office/drawing/2014/main" id="{319BD643-0C6C-0D4E-9736-DBFA9BAA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19" y="1587580"/>
            <a:ext cx="7060268" cy="389204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F2E005-55FE-F441-A666-8DC3BC10FDEE}"/>
              </a:ext>
            </a:extLst>
          </p:cNvPr>
          <p:cNvSpPr/>
          <p:nvPr/>
        </p:nvSpPr>
        <p:spPr>
          <a:xfrm>
            <a:off x="4944067" y="4136731"/>
            <a:ext cx="2018048" cy="1259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F2E005-55FE-F441-A666-8DC3BC10FDEE}"/>
              </a:ext>
            </a:extLst>
          </p:cNvPr>
          <p:cNvSpPr/>
          <p:nvPr/>
        </p:nvSpPr>
        <p:spPr>
          <a:xfrm>
            <a:off x="2926019" y="3954152"/>
            <a:ext cx="1312914" cy="32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755AC7F-7D7B-D84F-A2FD-4A21234BD810}"/>
                  </a:ext>
                </a:extLst>
              </p14:cNvPr>
              <p14:cNvContentPartPr/>
              <p14:nvPr/>
            </p14:nvContentPartPr>
            <p14:xfrm>
              <a:off x="3844440" y="3696120"/>
              <a:ext cx="360" cy="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755AC7F-7D7B-D84F-A2FD-4A21234BD8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5080" y="3686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737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VMPFC: meaning construction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Roy et al., 2012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r="38179"/>
          <a:stretch/>
        </p:blipFill>
        <p:spPr>
          <a:xfrm>
            <a:off x="737970" y="799461"/>
            <a:ext cx="6624731" cy="58055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61821"/>
          <a:stretch/>
        </p:blipFill>
        <p:spPr>
          <a:xfrm>
            <a:off x="7362701" y="799460"/>
            <a:ext cx="4091327" cy="58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VMPFC: meaning construction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2" name="Rounded Rectangle 29"/>
          <p:cNvSpPr/>
          <p:nvPr/>
        </p:nvSpPr>
        <p:spPr>
          <a:xfrm>
            <a:off x="4479691" y="2590800"/>
            <a:ext cx="2640674" cy="3371849"/>
          </a:xfrm>
          <a:prstGeom prst="roundRect">
            <a:avLst>
              <a:gd name="adj" fmla="val 6837"/>
            </a:avLst>
          </a:prstGeom>
          <a:solidFill>
            <a:srgbClr val="FFFFFF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32588"/>
          <a:stretch/>
        </p:blipFill>
        <p:spPr>
          <a:xfrm>
            <a:off x="4509609" y="2667000"/>
            <a:ext cx="2856573" cy="3340100"/>
          </a:xfrm>
          <a:prstGeom prst="rect">
            <a:avLst/>
          </a:prstGeom>
        </p:spPr>
      </p:pic>
      <p:grpSp>
        <p:nvGrpSpPr>
          <p:cNvPr id="16" name="Group 2"/>
          <p:cNvGrpSpPr/>
          <p:nvPr/>
        </p:nvGrpSpPr>
        <p:grpSpPr>
          <a:xfrm>
            <a:off x="1679249" y="1115602"/>
            <a:ext cx="3886460" cy="2594604"/>
            <a:chOff x="197685" y="1344201"/>
            <a:chExt cx="3886460" cy="2594604"/>
          </a:xfrm>
        </p:grpSpPr>
        <p:pic>
          <p:nvPicPr>
            <p:cNvPr id="17" name="Picture 14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68633"/>
            <a:stretch/>
          </p:blipFill>
          <p:spPr>
            <a:xfrm>
              <a:off x="355600" y="1684338"/>
              <a:ext cx="2980267" cy="1554162"/>
            </a:xfrm>
            <a:prstGeom prst="rect">
              <a:avLst/>
            </a:prstGeom>
          </p:spPr>
        </p:pic>
        <p:pic>
          <p:nvPicPr>
            <p:cNvPr id="18" name="Picture 12" descr="AA02636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807" y="1519238"/>
              <a:ext cx="950119" cy="1600200"/>
            </a:xfrm>
            <a:prstGeom prst="rect">
              <a:avLst/>
            </a:prstGeom>
          </p:spPr>
        </p:pic>
        <p:sp>
          <p:nvSpPr>
            <p:cNvPr id="19" name="Oval 15"/>
            <p:cNvSpPr/>
            <p:nvPr/>
          </p:nvSpPr>
          <p:spPr>
            <a:xfrm>
              <a:off x="2286000" y="2463800"/>
              <a:ext cx="342900" cy="33685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urved Connector 17"/>
            <p:cNvCxnSpPr/>
            <p:nvPr/>
          </p:nvCxnSpPr>
          <p:spPr>
            <a:xfrm rot="16200000" flipH="1">
              <a:off x="2602599" y="2457259"/>
              <a:ext cx="1363475" cy="1599617"/>
            </a:xfrm>
            <a:prstGeom prst="curvedConnector2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1"/>
            <p:cNvSpPr txBox="1"/>
            <p:nvPr/>
          </p:nvSpPr>
          <p:spPr>
            <a:xfrm>
              <a:off x="197685" y="1344201"/>
              <a:ext cx="3296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ple SD Gothic Neo" charset="-127"/>
                  <a:ea typeface="Apple SD Gothic Neo" charset="-127"/>
                  <a:cs typeface="Apple SD Gothic Neo" charset="-127"/>
                </a:rPr>
                <a:t>Expected sensory hedonic value</a:t>
              </a:r>
            </a:p>
          </p:txBody>
        </p:sp>
      </p:grpSp>
      <p:sp>
        <p:nvSpPr>
          <p:cNvPr id="31" name="TextBox 33"/>
          <p:cNvSpPr txBox="1"/>
          <p:nvPr/>
        </p:nvSpPr>
        <p:spPr>
          <a:xfrm>
            <a:off x="4196017" y="606507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SD Gothic Neo" charset="-127"/>
                <a:ea typeface="Apple SD Gothic Neo" charset="-127"/>
                <a:cs typeface="Apple SD Gothic Neo" charset="-127"/>
              </a:rPr>
              <a:t>Drive, arousal: “Get the banana”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701530" y="3295135"/>
            <a:ext cx="3871957" cy="1876941"/>
            <a:chOff x="1701530" y="3295135"/>
            <a:chExt cx="3871957" cy="1876941"/>
          </a:xfrm>
        </p:grpSpPr>
        <p:grpSp>
          <p:nvGrpSpPr>
            <p:cNvPr id="26" name="Group 3"/>
            <p:cNvGrpSpPr/>
            <p:nvPr/>
          </p:nvGrpSpPr>
          <p:grpSpPr>
            <a:xfrm>
              <a:off x="1701530" y="3295135"/>
              <a:ext cx="2794355" cy="1876941"/>
              <a:chOff x="219966" y="3523734"/>
              <a:chExt cx="2794355" cy="1876941"/>
            </a:xfrm>
          </p:grpSpPr>
          <p:pic>
            <p:nvPicPr>
              <p:cNvPr id="27" name="Picture 49" descr="rightlat"/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2" t="17975" r="15710" b="20476"/>
              <a:stretch>
                <a:fillRect/>
              </a:stretch>
            </p:blipFill>
            <p:spPr bwMode="auto">
              <a:xfrm>
                <a:off x="457200" y="3810000"/>
                <a:ext cx="2286000" cy="1590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4"/>
              <p:cNvSpPr txBox="1"/>
              <p:nvPr/>
            </p:nvSpPr>
            <p:spPr>
              <a:xfrm>
                <a:off x="219966" y="3523734"/>
                <a:ext cx="27943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Apple SD Gothic Neo" charset="-127"/>
                    <a:ea typeface="Apple SD Gothic Neo" charset="-127"/>
                    <a:cs typeface="Apple SD Gothic Neo" charset="-127"/>
                  </a:rPr>
                  <a:t>Interoception</a:t>
                </a:r>
                <a:r>
                  <a:rPr 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: “I’m hungry”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790700" y="4632172"/>
                <a:ext cx="342900" cy="33685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자유형 1"/>
            <p:cNvSpPr/>
            <p:nvPr/>
          </p:nvSpPr>
          <p:spPr>
            <a:xfrm>
              <a:off x="3468280" y="3810000"/>
              <a:ext cx="2105207" cy="762004"/>
            </a:xfrm>
            <a:custGeom>
              <a:avLst/>
              <a:gdLst>
                <a:gd name="connsiteX0" fmla="*/ 0 w 1981200"/>
                <a:gd name="connsiteY0" fmla="*/ 707571 h 707571"/>
                <a:gd name="connsiteX1" fmla="*/ 1023257 w 1981200"/>
                <a:gd name="connsiteY1" fmla="*/ 163286 h 707571"/>
                <a:gd name="connsiteX2" fmla="*/ 1981200 w 1981200"/>
                <a:gd name="connsiteY2" fmla="*/ 0 h 70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0" h="707571">
                  <a:moveTo>
                    <a:pt x="0" y="707571"/>
                  </a:moveTo>
                  <a:cubicBezTo>
                    <a:pt x="346528" y="494392"/>
                    <a:pt x="693057" y="281214"/>
                    <a:pt x="1023257" y="163286"/>
                  </a:cubicBezTo>
                  <a:cubicBezTo>
                    <a:pt x="1353457" y="45357"/>
                    <a:pt x="1981200" y="0"/>
                    <a:pt x="1981200" y="0"/>
                  </a:cubicBezTo>
                </a:path>
              </a:pathLst>
            </a:custGeom>
            <a:noFill/>
            <a:ln w="19050">
              <a:solidFill>
                <a:srgbClr val="FFD96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481993" y="1545894"/>
            <a:ext cx="3898971" cy="2113785"/>
            <a:chOff x="5481993" y="1545894"/>
            <a:chExt cx="3898971" cy="2113785"/>
          </a:xfrm>
        </p:grpSpPr>
        <p:grpSp>
          <p:nvGrpSpPr>
            <p:cNvPr id="22" name="Group 4"/>
            <p:cNvGrpSpPr/>
            <p:nvPr/>
          </p:nvGrpSpPr>
          <p:grpSpPr>
            <a:xfrm>
              <a:off x="5481993" y="1545894"/>
              <a:ext cx="3898971" cy="1632434"/>
              <a:chOff x="4000428" y="1774494"/>
              <a:chExt cx="3898971" cy="1632434"/>
            </a:xfrm>
          </p:grpSpPr>
          <p:sp>
            <p:nvSpPr>
              <p:cNvPr id="23" name="Oval 18"/>
              <p:cNvSpPr/>
              <p:nvPr/>
            </p:nvSpPr>
            <p:spPr>
              <a:xfrm>
                <a:off x="4178300" y="3070072"/>
                <a:ext cx="342900" cy="33685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2"/>
              <p:cNvSpPr txBox="1"/>
              <p:nvPr/>
            </p:nvSpPr>
            <p:spPr>
              <a:xfrm>
                <a:off x="4000428" y="1774494"/>
                <a:ext cx="38989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Social: “People like me eat </a:t>
                </a:r>
                <a:br>
                  <a:rPr 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</a:br>
                <a:r>
                  <a:rPr 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            healthy fruit, not candy bars.”</a:t>
                </a:r>
              </a:p>
            </p:txBody>
          </p:sp>
        </p:grpSp>
        <p:sp>
          <p:nvSpPr>
            <p:cNvPr id="40" name="자유형 39"/>
            <p:cNvSpPr/>
            <p:nvPr/>
          </p:nvSpPr>
          <p:spPr>
            <a:xfrm rot="7179655">
              <a:off x="5478312" y="3340111"/>
              <a:ext cx="525857" cy="113280"/>
            </a:xfrm>
            <a:custGeom>
              <a:avLst/>
              <a:gdLst>
                <a:gd name="connsiteX0" fmla="*/ 0 w 1981200"/>
                <a:gd name="connsiteY0" fmla="*/ 707571 h 707571"/>
                <a:gd name="connsiteX1" fmla="*/ 1023257 w 1981200"/>
                <a:gd name="connsiteY1" fmla="*/ 163286 h 707571"/>
                <a:gd name="connsiteX2" fmla="*/ 1981200 w 1981200"/>
                <a:gd name="connsiteY2" fmla="*/ 0 h 70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0" h="707571">
                  <a:moveTo>
                    <a:pt x="0" y="707571"/>
                  </a:moveTo>
                  <a:cubicBezTo>
                    <a:pt x="346528" y="494392"/>
                    <a:pt x="693057" y="281214"/>
                    <a:pt x="1023257" y="163286"/>
                  </a:cubicBezTo>
                  <a:cubicBezTo>
                    <a:pt x="1353457" y="45357"/>
                    <a:pt x="1981200" y="0"/>
                    <a:pt x="1981200" y="0"/>
                  </a:cubicBezTo>
                </a:path>
              </a:pathLst>
            </a:custGeom>
            <a:noFill/>
            <a:ln w="19050">
              <a:solidFill>
                <a:srgbClr val="FFD96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58543" y="2370231"/>
            <a:ext cx="5002253" cy="3078569"/>
            <a:chOff x="5758543" y="2370231"/>
            <a:chExt cx="5002253" cy="3078569"/>
          </a:xfrm>
        </p:grpSpPr>
        <p:grpSp>
          <p:nvGrpSpPr>
            <p:cNvPr id="32" name="Group 6"/>
            <p:cNvGrpSpPr/>
            <p:nvPr/>
          </p:nvGrpSpPr>
          <p:grpSpPr>
            <a:xfrm>
              <a:off x="7434244" y="2370231"/>
              <a:ext cx="3326552" cy="3078569"/>
              <a:chOff x="5952679" y="2598830"/>
              <a:chExt cx="3326552" cy="3078569"/>
            </a:xfrm>
          </p:grpSpPr>
          <p:grpSp>
            <p:nvGrpSpPr>
              <p:cNvPr id="33" name="Group 5"/>
              <p:cNvGrpSpPr/>
              <p:nvPr/>
            </p:nvGrpSpPr>
            <p:grpSpPr>
              <a:xfrm>
                <a:off x="5952679" y="2598830"/>
                <a:ext cx="3326552" cy="3078569"/>
                <a:chOff x="5952679" y="2598830"/>
                <a:chExt cx="3326552" cy="3078569"/>
              </a:xfrm>
            </p:grpSpPr>
            <p:pic>
              <p:nvPicPr>
                <p:cNvPr id="35" name="Picture 3" descr="fig1a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27" t="11345" r="15831" b="14018"/>
                <a:stretch>
                  <a:fillRect/>
                </a:stretch>
              </p:blipFill>
              <p:spPr bwMode="auto">
                <a:xfrm flipH="1">
                  <a:off x="6476929" y="3238500"/>
                  <a:ext cx="2463800" cy="24388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6" name="Oval 26"/>
                <p:cNvSpPr/>
                <p:nvPr/>
              </p:nvSpPr>
              <p:spPr>
                <a:xfrm>
                  <a:off x="6896100" y="3641572"/>
                  <a:ext cx="342900" cy="336856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27"/>
                <p:cNvSpPr txBox="1"/>
                <p:nvPr/>
              </p:nvSpPr>
              <p:spPr>
                <a:xfrm>
                  <a:off x="5952679" y="2598830"/>
                  <a:ext cx="33265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pple SD Gothic Neo" charset="-127"/>
                      <a:ea typeface="Apple SD Gothic Neo" charset="-127"/>
                      <a:cs typeface="Apple SD Gothic Neo" charset="-127"/>
                    </a:rPr>
                    <a:t>Cognitive: “This banana </a:t>
                  </a:r>
                </a:p>
                <a:p>
                  <a:r>
                    <a:rPr lang="en-US" dirty="0">
                      <a:latin typeface="Apple SD Gothic Neo" charset="-127"/>
                      <a:ea typeface="Apple SD Gothic Neo" charset="-127"/>
                      <a:cs typeface="Apple SD Gothic Neo" charset="-127"/>
                    </a:rPr>
                    <a:t>                   contains healthy K+”</a:t>
                  </a:r>
                </a:p>
              </p:txBody>
            </p:sp>
          </p:grpSp>
          <p:sp>
            <p:nvSpPr>
              <p:cNvPr id="34" name="Oval 34"/>
              <p:cNvSpPr/>
              <p:nvPr/>
            </p:nvSpPr>
            <p:spPr>
              <a:xfrm>
                <a:off x="7556500" y="4632172"/>
                <a:ext cx="342900" cy="33685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자유형 2"/>
            <p:cNvSpPr/>
            <p:nvPr/>
          </p:nvSpPr>
          <p:spPr>
            <a:xfrm>
              <a:off x="5769429" y="3504684"/>
              <a:ext cx="2688771" cy="261773"/>
            </a:xfrm>
            <a:custGeom>
              <a:avLst/>
              <a:gdLst>
                <a:gd name="connsiteX0" fmla="*/ 2688771 w 2688771"/>
                <a:gd name="connsiteY0" fmla="*/ 65830 h 261773"/>
                <a:gd name="connsiteX1" fmla="*/ 1469571 w 2688771"/>
                <a:gd name="connsiteY1" fmla="*/ 11402 h 261773"/>
                <a:gd name="connsiteX2" fmla="*/ 0 w 2688771"/>
                <a:gd name="connsiteY2" fmla="*/ 261773 h 26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8771" h="261773">
                  <a:moveTo>
                    <a:pt x="2688771" y="65830"/>
                  </a:moveTo>
                  <a:cubicBezTo>
                    <a:pt x="2303235" y="22287"/>
                    <a:pt x="1917699" y="-21255"/>
                    <a:pt x="1469571" y="11402"/>
                  </a:cubicBezTo>
                  <a:cubicBezTo>
                    <a:pt x="1021443" y="44059"/>
                    <a:pt x="0" y="261773"/>
                    <a:pt x="0" y="261773"/>
                  </a:cubicBezTo>
                </a:path>
              </a:pathLst>
            </a:custGeom>
            <a:noFill/>
            <a:ln w="19050">
              <a:solidFill>
                <a:srgbClr val="FFD96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자유형 3"/>
            <p:cNvSpPr/>
            <p:nvPr/>
          </p:nvSpPr>
          <p:spPr>
            <a:xfrm>
              <a:off x="5758543" y="3918857"/>
              <a:ext cx="3407228" cy="664029"/>
            </a:xfrm>
            <a:custGeom>
              <a:avLst/>
              <a:gdLst>
                <a:gd name="connsiteX0" fmla="*/ 3407228 w 3407228"/>
                <a:gd name="connsiteY0" fmla="*/ 664029 h 664029"/>
                <a:gd name="connsiteX1" fmla="*/ 751114 w 3407228"/>
                <a:gd name="connsiteY1" fmla="*/ 424543 h 664029"/>
                <a:gd name="connsiteX2" fmla="*/ 0 w 3407228"/>
                <a:gd name="connsiteY2" fmla="*/ 0 h 66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7228" h="664029">
                  <a:moveTo>
                    <a:pt x="3407228" y="664029"/>
                  </a:moveTo>
                  <a:cubicBezTo>
                    <a:pt x="2363106" y="599622"/>
                    <a:pt x="1318985" y="535215"/>
                    <a:pt x="751114" y="424543"/>
                  </a:cubicBezTo>
                  <a:cubicBezTo>
                    <a:pt x="183243" y="313871"/>
                    <a:pt x="91621" y="156935"/>
                    <a:pt x="0" y="0"/>
                  </a:cubicBezTo>
                </a:path>
              </a:pathLst>
            </a:custGeom>
            <a:noFill/>
            <a:ln w="19050">
              <a:solidFill>
                <a:srgbClr val="FFD96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005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0" y="222608"/>
            <a:ext cx="9069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But where is the pleasure, really? 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Wager et al., 2015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2885" y="1018791"/>
            <a:ext cx="9475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What makes positive emotional events different from negative ones? Not one region!  </a:t>
            </a: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Apple SD Gothic Neo" charset="-127"/>
                <a:ea typeface="Apple SD Gothic Neo" charset="-127"/>
                <a:cs typeface="Apple SD Gothic Neo" charset="-127"/>
              </a:rPr>
              <a:t>Likely: Specific patterns/connections in ‘affective networks’</a:t>
            </a: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895" y="2069245"/>
            <a:ext cx="9361714" cy="41705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E9EEADE-0BD8-684F-B995-81A29792A978}"/>
                  </a:ext>
                </a:extLst>
              </p14:cNvPr>
              <p14:cNvContentPartPr/>
              <p14:nvPr/>
            </p14:nvContentPartPr>
            <p14:xfrm>
              <a:off x="5890680" y="889560"/>
              <a:ext cx="360" cy="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E9EEADE-0BD8-684F-B995-81A29792A9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1320" y="8802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99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Dopamine system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A4304E2E-0D3C-7D4E-A0E6-0F89E7B3906B}"/>
              </a:ext>
            </a:extLst>
          </p:cNvPr>
          <p:cNvSpPr txBox="1"/>
          <p:nvPr/>
        </p:nvSpPr>
        <p:spPr>
          <a:xfrm>
            <a:off x="508042" y="985226"/>
            <a:ext cx="5172320" cy="478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Main production centers: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VTA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and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SN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Projections: 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 limbic system (mesolimbic)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 cortex (</a:t>
            </a: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mesocortical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)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 basal ganglia (nigrostriatal)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Functions: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Reward, motivation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Learning, esp. about rewards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Many types: Social rewards, drug rewards, </a:t>
            </a:r>
            <a:b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food rewards, others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Emotions: love, aesthetics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A0C9D1-6F5B-694B-87D6-0C8E91C58366}"/>
              </a:ext>
            </a:extLst>
          </p:cNvPr>
          <p:cNvGrpSpPr>
            <a:grpSpLocks noChangeAspect="1"/>
          </p:cNvGrpSpPr>
          <p:nvPr/>
        </p:nvGrpSpPr>
        <p:grpSpPr>
          <a:xfrm>
            <a:off x="7433742" y="1118351"/>
            <a:ext cx="4475229" cy="4053260"/>
            <a:chOff x="7599680" y="2282204"/>
            <a:chExt cx="3872492" cy="3507355"/>
          </a:xfrm>
        </p:grpSpPr>
        <p:pic>
          <p:nvPicPr>
            <p:cNvPr id="21" name="Picture 3" descr="37_dopamina_sist.jpg">
              <a:extLst>
                <a:ext uri="{FF2B5EF4-FFF2-40B4-BE49-F238E27FC236}">
                  <a16:creationId xmlns:a16="http://schemas.microsoft.com/office/drawing/2014/main" id="{644BC855-0CAE-8946-861C-027B4A1FF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680" y="2282204"/>
              <a:ext cx="3795810" cy="350735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F2E005-55FE-F441-A666-8DC3BC10FDEE}"/>
                </a:ext>
              </a:extLst>
            </p:cNvPr>
            <p:cNvSpPr/>
            <p:nvPr/>
          </p:nvSpPr>
          <p:spPr>
            <a:xfrm>
              <a:off x="7599681" y="4994043"/>
              <a:ext cx="1616972" cy="327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620BCEE-4972-4B4E-BDC0-E32842655FF8}"/>
                </a:ext>
              </a:extLst>
            </p:cNvPr>
            <p:cNvSpPr/>
            <p:nvPr/>
          </p:nvSpPr>
          <p:spPr>
            <a:xfrm>
              <a:off x="10624883" y="2962045"/>
              <a:ext cx="847289" cy="5012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A3EFC1-1514-A742-BC20-27C59BF5F8B6}"/>
              </a:ext>
            </a:extLst>
          </p:cNvPr>
          <p:cNvGrpSpPr/>
          <p:nvPr/>
        </p:nvGrpSpPr>
        <p:grpSpPr>
          <a:xfrm>
            <a:off x="5012266" y="1208975"/>
            <a:ext cx="2167467" cy="2919412"/>
            <a:chOff x="5608320" y="833121"/>
            <a:chExt cx="2167467" cy="29194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19DF1C-0529-2B44-AA02-419E8DA5D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8320" y="833121"/>
              <a:ext cx="2167467" cy="149013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389B794-D11F-C446-9B53-919173C50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7402" y="2354681"/>
              <a:ext cx="1942278" cy="139785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1F7AD3F-16C2-7D48-A862-521B01967E62}"/>
                  </a:ext>
                </a:extLst>
              </p14:cNvPr>
              <p14:cNvContentPartPr/>
              <p14:nvPr/>
            </p14:nvContentPartPr>
            <p14:xfrm>
              <a:off x="7434360" y="1027440"/>
              <a:ext cx="37080" cy="6163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1F7AD3F-16C2-7D48-A862-521B01967E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25000" y="1018080"/>
                <a:ext cx="55800" cy="6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68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Opioid system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A4304E2E-0D3C-7D4E-A0E6-0F89E7B3906B}"/>
              </a:ext>
            </a:extLst>
          </p:cNvPr>
          <p:cNvSpPr txBox="1"/>
          <p:nvPr/>
        </p:nvSpPr>
        <p:spPr>
          <a:xfrm>
            <a:off x="508041" y="985226"/>
            <a:ext cx="6448171" cy="486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Main production centers: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PAG, hypothalamus, striatum, etc.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Projections: 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 brainstem and spinal cord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 limbic system (esp. thalamus, </a:t>
            </a:r>
            <a:b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accumbens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/ventral striatum)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 cortex (esp. medial prefrontal)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Functions: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Pain modulation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Pleasure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Pro-parasympathetic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Buffering against ‘social’ pain?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Highly addictive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2012; Wager et al., 2007 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F421B-1EED-AC4D-9044-1BC117C28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482" y="868368"/>
            <a:ext cx="5598917" cy="537146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036189" y="3427155"/>
            <a:ext cx="3149256" cy="1223353"/>
            <a:chOff x="3447150" y="3198319"/>
            <a:chExt cx="3149256" cy="12233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8650" y="3448823"/>
              <a:ext cx="3097756" cy="972849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3447150" y="3198319"/>
              <a:ext cx="13596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Opioid binding sites</a:t>
              </a:r>
              <a:endParaRPr kumimoji="1" lang="ko-KR" altLang="en-US" sz="1100" dirty="0"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3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Opioid system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A4304E2E-0D3C-7D4E-A0E6-0F89E7B3906B}"/>
              </a:ext>
            </a:extLst>
          </p:cNvPr>
          <p:cNvSpPr txBox="1"/>
          <p:nvPr/>
        </p:nvSpPr>
        <p:spPr>
          <a:xfrm>
            <a:off x="508041" y="985226"/>
            <a:ext cx="6448171" cy="4836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Main production centers: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PAG, hypothalamus, striatum, etc.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Projections: 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 brainstem and spinal cord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 limbic system (esp. thalamus, </a:t>
            </a:r>
            <a:b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accumbens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/ventral striatum)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To cortex (esp. medial prefrontal)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Functions: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Pain modulation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Pleasure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Pro-parasympathetic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Buffering against ‘social’ pain?</a:t>
            </a:r>
          </a:p>
          <a:p>
            <a:pPr marL="1200150" lvl="2" indent="-285750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Highly addictive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Benarroch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 2012 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2D6F83-5F77-1544-8F5B-558FF18AA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87" y="1505382"/>
            <a:ext cx="6818189" cy="52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0" y="2493721"/>
            <a:ext cx="12191999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  <a:p>
            <a:pPr algn="ctr"/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Appetitive and </a:t>
            </a:r>
            <a:r>
              <a:rPr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consummatory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 processes</a:t>
            </a:r>
          </a:p>
          <a:p>
            <a:pPr algn="ctr"/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47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6314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Appetitive and </a:t>
            </a:r>
            <a:r>
              <a:rPr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consummatory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 processes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232490" y="1717748"/>
            <a:ext cx="2419368" cy="3082852"/>
            <a:chOff x="1304916" y="1717748"/>
            <a:chExt cx="2419368" cy="3082852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1600200" y="3827764"/>
              <a:ext cx="1828800" cy="9728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algn="l">
                <a:tabLst>
                  <a:tab pos="665163" algn="l"/>
                </a:tabLst>
              </a:pPr>
              <a:r>
                <a:rPr lang="en-US" sz="2000" b="1" dirty="0">
                  <a:latin typeface="Apple SD Gothic Neo" charset="-127"/>
                  <a:ea typeface="Apple SD Gothic Neo" charset="-127"/>
                  <a:cs typeface="Apple SD Gothic Neo" charset="-127"/>
                </a:rPr>
                <a:t>Cues</a:t>
              </a:r>
            </a:p>
            <a:p>
              <a:pPr marL="674688" lvl="1" indent="-217488" algn="l">
                <a:buFont typeface="Wingdings" charset="2"/>
                <a:buChar char="§"/>
                <a:tabLst>
                  <a:tab pos="665163" algn="l"/>
                </a:tabLst>
              </a:pPr>
              <a:r>
                <a:rPr lang="en-US" sz="16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Look</a:t>
              </a:r>
            </a:p>
            <a:p>
              <a:pPr marL="674688" lvl="1" indent="-217488" algn="l">
                <a:buFont typeface="Wingdings" charset="2"/>
                <a:buChar char="§"/>
                <a:tabLst>
                  <a:tab pos="665163" algn="l"/>
                </a:tabLst>
              </a:pPr>
              <a:r>
                <a:rPr lang="en-US" sz="16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Smell</a:t>
              </a:r>
            </a:p>
          </p:txBody>
        </p:sp>
        <p:pic>
          <p:nvPicPr>
            <p:cNvPr id="18" name="Picture 1" descr="Warm-chocolate-cake-Recipes-Wallpapers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54"/>
            <a:stretch/>
          </p:blipFill>
          <p:spPr>
            <a:xfrm>
              <a:off x="1304916" y="1717748"/>
              <a:ext cx="2419368" cy="18592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6" name="그룹 35"/>
          <p:cNvGrpSpPr/>
          <p:nvPr/>
        </p:nvGrpSpPr>
        <p:grpSpPr>
          <a:xfrm>
            <a:off x="3698158" y="1717748"/>
            <a:ext cx="3529251" cy="3790360"/>
            <a:chOff x="3698158" y="1717748"/>
            <a:chExt cx="3529251" cy="3790360"/>
          </a:xfrm>
        </p:grpSpPr>
        <p:grpSp>
          <p:nvGrpSpPr>
            <p:cNvPr id="30" name="그룹 29"/>
            <p:cNvGrpSpPr/>
            <p:nvPr/>
          </p:nvGrpSpPr>
          <p:grpSpPr>
            <a:xfrm>
              <a:off x="4819739" y="1717748"/>
              <a:ext cx="2407670" cy="3790360"/>
              <a:chOff x="4892165" y="1717748"/>
              <a:chExt cx="2407670" cy="3790360"/>
            </a:xfrm>
          </p:grpSpPr>
          <p:sp>
            <p:nvSpPr>
              <p:cNvPr id="24" name="Rectangle 3"/>
              <p:cNvSpPr txBox="1">
                <a:spLocks noChangeArrowheads="1"/>
              </p:cNvSpPr>
              <p:nvPr/>
            </p:nvSpPr>
            <p:spPr>
              <a:xfrm>
                <a:off x="5009712" y="3827764"/>
                <a:ext cx="2199590" cy="16803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defTabSz="457200" eaLnBrk="1" latinLnBrk="0" hangingPunct="1">
                  <a:lnSpc>
                    <a:spcPct val="90000"/>
                  </a:lnSpc>
                  <a:spcBef>
                    <a:spcPct val="20000"/>
                  </a:spcBef>
                  <a:buFont typeface="Arial"/>
                  <a:buChar char="•"/>
                  <a:defRPr sz="2800">
                    <a:latin typeface="Helvetica Neue Light"/>
                    <a:ea typeface="+mn-ea"/>
                  </a:defRPr>
                </a:lvl1pPr>
                <a:lvl2pPr marL="742950" indent="-285750" defTabSz="457200" eaLnBrk="1" latinLnBrk="0" hangingPunct="1">
                  <a:spcBef>
                    <a:spcPct val="20000"/>
                  </a:spcBef>
                  <a:buFont typeface="Arial"/>
                  <a:buChar char="–"/>
                  <a:defRPr sz="2800">
                    <a:latin typeface="Helvetica Neue Light"/>
                    <a:ea typeface="+mn-ea"/>
                  </a:defRPr>
                </a:lvl2pPr>
                <a:lvl3pPr marL="1143000" indent="-228600" defTabSz="457200" eaLnBrk="1" latinLnBrk="0" hangingPunct="1">
                  <a:spcBef>
                    <a:spcPct val="20000"/>
                  </a:spcBef>
                  <a:buFont typeface="Arial"/>
                  <a:buChar char="•"/>
                  <a:defRPr>
                    <a:latin typeface="Helvetica Neue Light"/>
                    <a:ea typeface="+mn-ea"/>
                  </a:defRPr>
                </a:lvl3pPr>
                <a:lvl4pPr marL="1600200" indent="-228600" defTabSz="457200" eaLnBrk="1" latinLnBrk="0" hangingPunct="1">
                  <a:spcBef>
                    <a:spcPct val="20000"/>
                  </a:spcBef>
                  <a:buFont typeface="Arial"/>
                  <a:buChar char="–"/>
                  <a:defRPr sz="2000">
                    <a:latin typeface="Helvetica Neue Light"/>
                    <a:ea typeface="+mn-ea"/>
                  </a:defRPr>
                </a:lvl4pPr>
                <a:lvl5pPr marL="2057400" indent="-228600" defTabSz="457200" eaLnBrk="1" latinLnBrk="0" hangingPunct="1">
                  <a:spcBef>
                    <a:spcPct val="20000"/>
                  </a:spcBef>
                  <a:buFont typeface="Arial"/>
                  <a:buChar char="»"/>
                  <a:defRPr sz="2000">
                    <a:latin typeface="Helvetica Neue Ligh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Appetitive drive</a:t>
                </a:r>
              </a:p>
              <a:p>
                <a:pPr marL="269875" lvl="1" indent="-261938">
                  <a:buFont typeface="Wingdings" charset="2"/>
                  <a:buChar char="§"/>
                </a:pPr>
                <a:r>
                  <a:rPr 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wanting </a:t>
                </a:r>
              </a:p>
              <a:p>
                <a:pPr marL="269875" lvl="1" indent="-261938">
                  <a:buFont typeface="Wingdings" charset="2"/>
                  <a:buChar char="§"/>
                </a:pPr>
                <a:r>
                  <a:rPr 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craving</a:t>
                </a:r>
              </a:p>
            </p:txBody>
          </p:sp>
          <p:pic>
            <p:nvPicPr>
              <p:cNvPr id="25" name="Picture 2" descr="hungry.JP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621" b="32524"/>
              <a:stretch/>
            </p:blipFill>
            <p:spPr>
              <a:xfrm>
                <a:off x="4892165" y="1717748"/>
                <a:ext cx="2407670" cy="18592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cxnSp>
          <p:nvCxnSpPr>
            <p:cNvPr id="34" name="직선 화살표 연결선 33"/>
            <p:cNvCxnSpPr/>
            <p:nvPr/>
          </p:nvCxnSpPr>
          <p:spPr>
            <a:xfrm>
              <a:off x="3698158" y="2647376"/>
              <a:ext cx="10287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273709" y="1720399"/>
            <a:ext cx="3825842" cy="3083802"/>
            <a:chOff x="7273709" y="1720399"/>
            <a:chExt cx="3825842" cy="3083802"/>
          </a:xfrm>
        </p:grpSpPr>
        <p:grpSp>
          <p:nvGrpSpPr>
            <p:cNvPr id="32" name="그룹 31"/>
            <p:cNvGrpSpPr/>
            <p:nvPr/>
          </p:nvGrpSpPr>
          <p:grpSpPr>
            <a:xfrm>
              <a:off x="8024099" y="1720399"/>
              <a:ext cx="3075452" cy="3083802"/>
              <a:chOff x="8096525" y="1720399"/>
              <a:chExt cx="3075452" cy="3083802"/>
            </a:xfrm>
          </p:grpSpPr>
          <p:pic>
            <p:nvPicPr>
              <p:cNvPr id="21" name="Picture 3" descr="baby_cake.jp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0" r="8402" b="39982"/>
              <a:stretch/>
            </p:blipFill>
            <p:spPr>
              <a:xfrm>
                <a:off x="8467716" y="1720399"/>
                <a:ext cx="2387389" cy="18566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Rectangle 3"/>
              <p:cNvSpPr txBox="1">
                <a:spLocks noChangeArrowheads="1"/>
              </p:cNvSpPr>
              <p:nvPr/>
            </p:nvSpPr>
            <p:spPr>
              <a:xfrm>
                <a:off x="8096525" y="3831365"/>
                <a:ext cx="3075452" cy="972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algn="l">
                  <a:tabLst>
                    <a:tab pos="665163" algn="l"/>
                  </a:tabLst>
                </a:pPr>
                <a:r>
                  <a:rPr lang="en-US" sz="2000" b="1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Consummation</a:t>
                </a:r>
              </a:p>
              <a:p>
                <a:pPr marL="674688" lvl="1" indent="-217488" algn="l">
                  <a:buFont typeface="Wingdings" charset="2"/>
                  <a:buChar char="§"/>
                  <a:tabLst>
                    <a:tab pos="665163" algn="l"/>
                  </a:tabLst>
                </a:pPr>
                <a:r>
                  <a:rPr 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Pleasure</a:t>
                </a:r>
              </a:p>
              <a:p>
                <a:pPr marL="674688" lvl="1" indent="-217488" algn="l">
                  <a:buFont typeface="Wingdings" charset="2"/>
                  <a:buChar char="§"/>
                  <a:tabLst>
                    <a:tab pos="665163" algn="l"/>
                  </a:tabLst>
                </a:pPr>
                <a:r>
                  <a:rPr lang="en-US" sz="1600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Satisfaction (satiety)</a:t>
                </a:r>
              </a:p>
            </p:txBody>
          </p:sp>
        </p:grpSp>
        <p:cxnSp>
          <p:nvCxnSpPr>
            <p:cNvPr id="35" name="직선 화살표 연결선 34"/>
            <p:cNvCxnSpPr/>
            <p:nvPr/>
          </p:nvCxnSpPr>
          <p:spPr>
            <a:xfrm>
              <a:off x="7273709" y="2669228"/>
              <a:ext cx="10287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텍스트 상자 40"/>
          <p:cNvSpPr txBox="1"/>
          <p:nvPr/>
        </p:nvSpPr>
        <p:spPr>
          <a:xfrm>
            <a:off x="3403186" y="5321960"/>
            <a:ext cx="5267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Appetitive processes are generally anticipatory</a:t>
            </a:r>
          </a:p>
        </p:txBody>
      </p:sp>
    </p:spTree>
    <p:extLst>
      <p:ext uri="{BB962C8B-B14F-4D97-AF65-F5344CB8AC3E}">
        <p14:creationId xmlns:p14="http://schemas.microsoft.com/office/powerpoint/2010/main" val="5821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9BA8D-8C6E-4F41-816E-2A11A8FFFB99}"/>
              </a:ext>
            </a:extLst>
          </p:cNvPr>
          <p:cNvSpPr/>
          <p:nvPr/>
        </p:nvSpPr>
        <p:spPr>
          <a:xfrm>
            <a:off x="216491" y="222608"/>
            <a:ext cx="45400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Brain stimulation and reward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A6CE7-AC8C-2B4F-8627-0F3D176DAB75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	Lecture 04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1D2194-1A4A-7A4C-9F06-6D4F19D9FDA3}"/>
              </a:ext>
            </a:extLst>
          </p:cNvPr>
          <p:cNvSpPr txBox="1">
            <a:spLocks/>
          </p:cNvSpPr>
          <p:nvPr/>
        </p:nvSpPr>
        <p:spPr>
          <a:xfrm>
            <a:off x="1875828" y="2617172"/>
            <a:ext cx="3352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텍스트 상자 13">
            <a:extLst>
              <a:ext uri="{FF2B5EF4-FFF2-40B4-BE49-F238E27FC236}">
                <a16:creationId xmlns:a16="http://schemas.microsoft.com/office/drawing/2014/main" id="{A4304E2E-0D3C-7D4E-A0E6-0F89E7B3906B}"/>
              </a:ext>
            </a:extLst>
          </p:cNvPr>
          <p:cNvSpPr txBox="1"/>
          <p:nvPr/>
        </p:nvSpPr>
        <p:spPr>
          <a:xfrm>
            <a:off x="508041" y="985226"/>
            <a:ext cx="7091639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Eating as an example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Hypothalamus: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Stimulation of lateral nuclei: eating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Stimulation of ventromedial area: satiety</a:t>
            </a:r>
          </a:p>
        </p:txBody>
      </p:sp>
      <p:pic>
        <p:nvPicPr>
          <p:cNvPr id="27" name="Shape 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0396" y="1232049"/>
            <a:ext cx="6390746" cy="4906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1980</Words>
  <Application>Microsoft Macintosh PowerPoint</Application>
  <PresentationFormat>와이드스크린</PresentationFormat>
  <Paragraphs>350</Paragraphs>
  <Slides>32</Slides>
  <Notes>22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Apple SD Gothic Neo</vt:lpstr>
      <vt:lpstr>맑은 고딕</vt:lpstr>
      <vt:lpstr>Arial</vt:lpstr>
      <vt:lpstr>PT Sans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331</cp:revision>
  <dcterms:created xsi:type="dcterms:W3CDTF">2017-08-24T21:55:02Z</dcterms:created>
  <dcterms:modified xsi:type="dcterms:W3CDTF">2020-10-30T05:47:22Z</dcterms:modified>
</cp:coreProperties>
</file>